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4" r:id="rId7"/>
    <p:sldId id="332" r:id="rId8"/>
    <p:sldId id="260" r:id="rId9"/>
    <p:sldId id="261" r:id="rId10"/>
    <p:sldId id="335" r:id="rId11"/>
    <p:sldId id="298" r:id="rId12"/>
    <p:sldId id="336" r:id="rId13"/>
    <p:sldId id="337" r:id="rId14"/>
    <p:sldId id="338" r:id="rId15"/>
    <p:sldId id="267" r:id="rId16"/>
    <p:sldId id="268" r:id="rId17"/>
    <p:sldId id="339" r:id="rId18"/>
    <p:sldId id="340" r:id="rId19"/>
    <p:sldId id="271" r:id="rId20"/>
    <p:sldId id="272" r:id="rId21"/>
    <p:sldId id="273" r:id="rId22"/>
    <p:sldId id="28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4" r:id="rId31"/>
    <p:sldId id="346" r:id="rId32"/>
    <p:sldId id="285" r:id="rId33"/>
    <p:sldId id="286" r:id="rId34"/>
    <p:sldId id="287" r:id="rId35"/>
    <p:sldId id="347" r:id="rId36"/>
    <p:sldId id="289" r:id="rId37"/>
    <p:sldId id="321" r:id="rId38"/>
    <p:sldId id="342" r:id="rId39"/>
    <p:sldId id="343" r:id="rId40"/>
    <p:sldId id="344" r:id="rId41"/>
    <p:sldId id="345" r:id="rId42"/>
    <p:sldId id="288" r:id="rId43"/>
    <p:sldId id="296" r:id="rId44"/>
    <p:sldId id="297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7DADBD4-96B4-47D6-B4AA-2F0FCC7EE3A2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Stef/Applied_Data_Science_Capstone/blob/main/GH_jupyter-labs-webscraping_v4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Stef/Applied_Data_Science_Capstone/blob/main/GH_jupyter-labs-spacex-data-collection-api_v5.ipynb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Stef/Applied_Data_Science_Capstone/blob/main/GH_labs-jupyter-spacex-Data%20wrangling_v3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rStef/Applied_Data_Science_Capstone/blob/main/GH_jupyter-labs-eda-sql-coursera_v10.ipynb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rStef/Applied_Data_Science_Capstone/blob/main/GH_jupyter-labs-eda-dataviz-v10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bviewer.org/github/DrStef/Applied_Data_Science_Capstone/blob/main/GH_lab_jupyter_launch_site_location_v4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rStef/Applied_Data_Science_Capstone/blob/main/GH_Build_a_Dashboard_Application_with_Plotly_Dash_v10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Stef/Applied_Data_Science_Capstone/blob/main/GH_SpaceX_Machine%20Learning%20Prediction_Part_5_v8_shuffling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bs.harvard.edu/full/1996ESASP.386..237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bviewer.org/github/DrStef/Applied_Data_Science_Capstone/blob/main/GH_lab_jupyter_launch_site_location_v4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SANOGO    Souleymane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28B6BC7-0E18-4891-9E2A-9A0E10C7D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90120" y="1529280"/>
            <a:ext cx="5252040" cy="383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Ariane5 launcher data in Wikipedia </a:t>
            </a:r>
            <a:r>
              <a:rPr lang="en-US" sz="18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for reference graphs only.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(not prepared for ML)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196" name="Groupe 195"/>
          <p:cNvGrpSpPr/>
          <p:nvPr/>
        </p:nvGrpSpPr>
        <p:grpSpPr>
          <a:xfrm>
            <a:off x="6172200" y="1196640"/>
            <a:ext cx="4566960" cy="4289760"/>
            <a:chOff x="6172200" y="1196640"/>
            <a:chExt cx="4566960" cy="4289760"/>
          </a:xfrm>
        </p:grpSpPr>
        <p:sp>
          <p:nvSpPr>
            <p:cNvPr id="197" name="Connecteur droit 196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Rectangle 197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0" name="Connecteur droit 199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Rectangle 200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5F07C88-8525-4D22-BB24-905F862D837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Title 1"/>
          <p:cNvSpPr/>
          <p:nvPr/>
        </p:nvSpPr>
        <p:spPr>
          <a:xfrm>
            <a:off x="922320" y="69120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77724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Saved in a Dictionary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Appended Data to Keys</a:t>
            </a:r>
            <a:r>
              <a:rPr lang="en-US" sz="1150" b="1" strike="noStrike" spc="-1">
                <a:solidFill>
                  <a:srgbClr val="000000"/>
                </a:solidFill>
                <a:latin typeface="Arial"/>
                <a:ea typeface="Calibri;Calibri"/>
              </a:rPr>
              <a:t> </a:t>
            </a:r>
            <a:endParaRPr lang="en-US" sz="1150" b="0" strike="noStrike" spc="-1">
              <a:latin typeface="Arial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427920" y="1828800"/>
            <a:ext cx="388224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Acquired historical launch data from Wikipedia page 'List of Falcon 9 and Falcon Heavy Launches'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Requested the Falcon9 Launch Wiki page from its Wikipedia URL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7772400" y="182880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Created a beautiful soup object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41148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Converted Dictionary to Dataframe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1143000" y="5038920"/>
            <a:ext cx="2052360" cy="44244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Saved Dataframe into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.csv file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7" name="Connecteur droit 216"/>
          <p:cNvSpPr/>
          <p:nvPr/>
        </p:nvSpPr>
        <p:spPr>
          <a:xfrm>
            <a:off x="7325640" y="2384640"/>
            <a:ext cx="457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onnecteur droit 217"/>
          <p:cNvSpPr/>
          <p:nvPr/>
        </p:nvSpPr>
        <p:spPr>
          <a:xfrm>
            <a:off x="9144000" y="2971800"/>
            <a:ext cx="360" cy="182880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Rectangle 218"/>
          <p:cNvSpPr/>
          <p:nvPr/>
        </p:nvSpPr>
        <p:spPr>
          <a:xfrm>
            <a:off x="7772400" y="3200400"/>
            <a:ext cx="273816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Found all tables.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Extracted all column/variable names from the HTML table header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20" name="Connecteur droit 219"/>
          <p:cNvSpPr/>
          <p:nvPr/>
        </p:nvSpPr>
        <p:spPr>
          <a:xfrm flipH="1">
            <a:off x="68580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onnecteur droit 220"/>
          <p:cNvSpPr/>
          <p:nvPr/>
        </p:nvSpPr>
        <p:spPr>
          <a:xfrm flipH="1">
            <a:off x="32004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ZoneTexte 221"/>
          <p:cNvSpPr txBox="1"/>
          <p:nvPr/>
        </p:nvSpPr>
        <p:spPr>
          <a:xfrm>
            <a:off x="685800" y="6172200"/>
            <a:ext cx="7543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2"/>
              </a:rPr>
              <a:t>https://github.com/DrStef/Applied_Data_Science_Capstone/blob/main/GH_jupyter-labs-webscraping_v4.ipynb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FBD1A47-A6DD-4548-8106-459497D02F9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24" name="Title 10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360" y="1976040"/>
            <a:ext cx="6622920" cy="419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85440" y="2286000"/>
            <a:ext cx="3424320" cy="159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u="sng" strike="noStrike" spc="-1">
                <a:solidFill>
                  <a:srgbClr val="00331A"/>
                </a:solidFill>
                <a:uFillTx/>
                <a:latin typeface="Calibri"/>
                <a:ea typeface="DejaVu Sans"/>
              </a:rPr>
              <a:t>Preliminary Stage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We defined a series of functions helping the use the API to extract info using identification numbers (IDs) in the launch data.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getBoosterVersion(data)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getLaunchSite(data)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getPayloadData(data)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getCoreData(data)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227" name="Groupe 226"/>
          <p:cNvGrpSpPr/>
          <p:nvPr/>
        </p:nvGrpSpPr>
        <p:grpSpPr>
          <a:xfrm>
            <a:off x="1996560" y="1626120"/>
            <a:ext cx="9367560" cy="3881160"/>
            <a:chOff x="1996560" y="1626120"/>
            <a:chExt cx="9367560" cy="3881160"/>
          </a:xfrm>
        </p:grpSpPr>
        <p:sp>
          <p:nvSpPr>
            <p:cNvPr id="228" name="Rectangle 22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Dataframe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url=</a:t>
              </a:r>
              <a:r>
                <a:rPr lang="en-US" sz="1400" b="1" u="sng" strike="noStrike" spc="-1">
                  <a:solidFill>
                    <a:srgbClr val="0000FF"/>
                  </a:solidFill>
                  <a:uFillTx/>
                  <a:latin typeface="Calibri"/>
                  <a:ea typeface="DejaVu Sans"/>
                  <a:hlinkClick r:id="rId2"/>
                </a:rPr>
                <a:t>https://api.spacexdata.com/v4/launches/past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 SpaceX data  with GET request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.json file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Turned it into Pandas dataframe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Dataframe into </a:t>
              </a:r>
              <a:endParaRPr lang="en-US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3" name="Connecteur droit 23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onnecteur droit 23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Rectangle 23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endParaRPr lang="en-US" sz="14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BoosterVersion 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Payloads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endParaRPr lang="en-US" sz="1200" b="0" strike="noStrike" spc="-1">
                <a:latin typeface="Arial"/>
              </a:endParaRPr>
            </a:p>
            <a:p>
              <a:pPr marL="432000" lvl="1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Cores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Stored in List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6" name="Connecteur droit 23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onnecteur droit 23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8" name="ZoneTexte 237"/>
          <p:cNvSpPr txBox="1"/>
          <p:nvPr/>
        </p:nvSpPr>
        <p:spPr>
          <a:xfrm>
            <a:off x="685800" y="617220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3"/>
              </a:rPr>
              <a:t>https://github.com/DrStef/Applied_Data_Science_Capstone/blob/main/GH_jupyter-labs-spacex-data-collection-api_v5.ipynb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AEFD410-8EB4-4AB0-AA70-586285F7EAB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41" name="Groupe 240"/>
          <p:cNvGrpSpPr/>
          <p:nvPr/>
        </p:nvGrpSpPr>
        <p:grpSpPr>
          <a:xfrm>
            <a:off x="850320" y="1371600"/>
            <a:ext cx="10578960" cy="4904280"/>
            <a:chOff x="850320" y="1371600"/>
            <a:chExt cx="10578960" cy="4904280"/>
          </a:xfrm>
        </p:grpSpPr>
        <p:grpSp>
          <p:nvGrpSpPr>
            <p:cNvPr id="242" name="Groupe 241"/>
            <p:cNvGrpSpPr/>
            <p:nvPr/>
          </p:nvGrpSpPr>
          <p:grpSpPr>
            <a:xfrm>
              <a:off x="6793920" y="2192400"/>
              <a:ext cx="4635360" cy="3656880"/>
              <a:chOff x="6793920" y="2192400"/>
              <a:chExt cx="4635360" cy="365688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793920" y="2192400"/>
                <a:ext cx="4635360" cy="22107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Created a set of 1</a:t>
                </a:r>
                <a:r>
                  <a:rPr lang="en-US" sz="1400" b="0" strike="noStrike" spc="-1" baseline="14000000">
                    <a:solidFill>
                      <a:srgbClr val="000000"/>
                    </a:solidFill>
                    <a:latin typeface="Calibri"/>
                    <a:ea typeface="DejaVu Sans"/>
                  </a:rPr>
                  <a:t>st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stage booster landing outcomes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0 True ASDS: successful landing on a drone ship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1 None None: failure to land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2 True RTLS: successful landing to a ground pad 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3 False ASDS: 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failed landing on a drone ship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4 True Ocean: successful landing, specific region of the ocean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5 False Ocean: failed landing, specific region of the ocean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6 None ASDS: failure to land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7 False RTLS: failed landing to a ground pad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966440" y="4935600"/>
                <a:ext cx="2716560" cy="913680"/>
              </a:xfrm>
              <a:prstGeom prst="rect">
                <a:avLst/>
              </a:prstGeom>
              <a:solidFill>
                <a:srgbClr val="CCFFCC"/>
              </a:solidFill>
              <a:ln w="18360">
                <a:solidFill>
                  <a:srgbClr val="0099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9000" tIns="54000" rIns="99000" bIns="54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;Calibri"/>
                    <a:ea typeface="Calibri;Calibri"/>
                  </a:rPr>
                  <a:t>Created a Training label: 'Class'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;Calibri"/>
                    <a:ea typeface="Calibri;Calibri"/>
                  </a:rPr>
                  <a:t>Class = 0: booster landing failure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6600"/>
                    </a:solidFill>
                    <a:latin typeface="Calibri;Calibri"/>
                    <a:ea typeface="Calibri;Calibri"/>
                  </a:rPr>
                  <a:t>Class = 1:  booster landing success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245" name="Connecteur droit 244"/>
              <p:cNvSpPr/>
              <p:nvPr/>
            </p:nvSpPr>
            <p:spPr>
              <a:xfrm flipH="1">
                <a:off x="9159480" y="4403880"/>
                <a:ext cx="5400" cy="53172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46" name="Groupe 245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grpSp>
            <p:nvGrpSpPr>
              <p:cNvPr id="247" name="Groupe 246"/>
              <p:cNvGrpSpPr/>
              <p:nvPr/>
            </p:nvGrpSpPr>
            <p:grpSpPr>
              <a:xfrm>
                <a:off x="850320" y="1371600"/>
                <a:ext cx="1755000" cy="548280"/>
                <a:chOff x="850320" y="1371600"/>
                <a:chExt cx="1755000" cy="54828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850320" y="1371600"/>
                  <a:ext cx="1755000" cy="5482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Dataframe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From SpaceX API </a:t>
                  </a:r>
                  <a:endParaRPr lang="en-US" sz="1600" b="0" strike="noStrike" spc="-1">
                    <a:latin typeface="Arial"/>
                  </a:endParaRPr>
                </a:p>
              </p:txBody>
            </p:sp>
          </p:grpSp>
          <p:sp>
            <p:nvSpPr>
              <p:cNvPr id="249" name="Rectangle 248"/>
              <p:cNvSpPr/>
              <p:nvPr/>
            </p:nvSpPr>
            <p:spPr>
              <a:xfrm>
                <a:off x="872280" y="3335400"/>
                <a:ext cx="2285280" cy="10641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Identified: 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null values for each feature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numerical and categorical features</a:t>
                </a:r>
                <a:endParaRPr lang="en-US" sz="1400" b="0" strike="noStrike" spc="-1">
                  <a:latin typeface="Arial"/>
                </a:endParaRPr>
              </a:p>
            </p:txBody>
          </p:sp>
          <p:grpSp>
            <p:nvGrpSpPr>
              <p:cNvPr id="250" name="Groupe 249"/>
              <p:cNvGrpSpPr/>
              <p:nvPr/>
            </p:nvGrpSpPr>
            <p:grpSpPr>
              <a:xfrm>
                <a:off x="855360" y="2744640"/>
                <a:ext cx="2223000" cy="456480"/>
                <a:chOff x="855360" y="2744640"/>
                <a:chExt cx="2223000" cy="45648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855360" y="2744640"/>
                  <a:ext cx="2223000" cy="456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SpaceX dataset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Further Data wrangling</a:t>
                  </a:r>
                  <a:endParaRPr lang="en-US" sz="1600" b="0" strike="noStrike" spc="-1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8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 </a:t>
                  </a:r>
                  <a:endParaRPr lang="en-US" sz="18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252" name="Groupe 251"/>
              <p:cNvGrpSpPr/>
              <p:nvPr/>
            </p:nvGrpSpPr>
            <p:grpSpPr>
              <a:xfrm>
                <a:off x="919080" y="1963800"/>
                <a:ext cx="5251680" cy="685080"/>
                <a:chOff x="919080" y="1963800"/>
                <a:chExt cx="5251680" cy="685080"/>
              </a:xfrm>
            </p:grpSpPr>
            <p:sp>
              <p:nvSpPr>
                <p:cNvPr id="253" name="Rectangle 252"/>
                <p:cNvSpPr/>
                <p:nvPr/>
              </p:nvSpPr>
              <p:spPr>
                <a:xfrm>
                  <a:off x="919080" y="1969200"/>
                  <a:ext cx="20512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Identified missing values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428280" y="1963800"/>
                  <a:ext cx="27424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Replaced missing “PayloadMass” value with mean value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  <p:sp>
              <p:nvSpPr>
                <p:cNvPr id="255" name="Connecteur droit 254"/>
                <p:cNvSpPr/>
                <p:nvPr/>
              </p:nvSpPr>
              <p:spPr>
                <a:xfrm>
                  <a:off x="3003840" y="2313360"/>
                  <a:ext cx="457200" cy="360"/>
                </a:xfrm>
                <a:prstGeom prst="line">
                  <a:avLst/>
                </a:prstGeom>
                <a:ln w="0">
                  <a:solidFill>
                    <a:srgbClr val="3465A4"/>
                  </a:solidFill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256" name="Connecteur droit 255"/>
              <p:cNvSpPr/>
              <p:nvPr/>
            </p:nvSpPr>
            <p:spPr>
              <a:xfrm flipH="1">
                <a:off x="2606040" y="2644200"/>
                <a:ext cx="2057400" cy="2340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7" name="Connecteur droit 256"/>
              <p:cNvSpPr/>
              <p:nvPr/>
            </p:nvSpPr>
            <p:spPr>
              <a:xfrm>
                <a:off x="3158280" y="3792600"/>
                <a:ext cx="363204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" name="Rectangle 257"/>
              <p:cNvSpPr/>
              <p:nvPr/>
            </p:nvSpPr>
            <p:spPr>
              <a:xfrm>
                <a:off x="3430440" y="3028680"/>
                <a:ext cx="3199680" cy="137088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Calculated: 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of launches on each site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each orbit</a:t>
                </a:r>
                <a:endParaRPr lang="en-US" sz="1400" b="0" strike="noStrike" spc="-1">
                  <a:latin typeface="Arial"/>
                </a:endParaRPr>
              </a:p>
              <a:p>
                <a:pPr marL="216000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missions outcome per orbit type</a:t>
                </a:r>
                <a:endParaRPr lang="en-US" sz="14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/>
                </a:endParaRPr>
              </a:p>
            </p:txBody>
          </p:sp>
          <p:pic>
            <p:nvPicPr>
              <p:cNvPr id="259" name="Image 258"/>
              <p:cNvPicPr/>
              <p:nvPr/>
            </p:nvPicPr>
            <p:blipFill>
              <a:blip r:embed="rId2"/>
              <a:stretch/>
            </p:blipFill>
            <p:spPr>
              <a:xfrm>
                <a:off x="934200" y="4707000"/>
                <a:ext cx="6087600" cy="156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0" name="Connecteur droit 259"/>
              <p:cNvSpPr/>
              <p:nvPr/>
            </p:nvSpPr>
            <p:spPr>
              <a:xfrm flipH="1">
                <a:off x="7022520" y="5392800"/>
                <a:ext cx="94032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261" name="ZoneTexte 260"/>
          <p:cNvSpPr txBox="1"/>
          <p:nvPr/>
        </p:nvSpPr>
        <p:spPr>
          <a:xfrm>
            <a:off x="685800" y="6400800"/>
            <a:ext cx="107442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3"/>
              </a:rPr>
              <a:t>https://github.com/DrStef/Applied_Data_Science_Capstone/blob/main/GH_labs-jupyter-spacex-Data%20wrangling_v3.ipynb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4E33636-7687-46AE-A832-E737343A274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64" name="Groupe 263"/>
          <p:cNvGrpSpPr/>
          <p:nvPr/>
        </p:nvGrpSpPr>
        <p:grpSpPr>
          <a:xfrm>
            <a:off x="5303880" y="1445400"/>
            <a:ext cx="6116400" cy="4570920"/>
            <a:chOff x="5303880" y="1445400"/>
            <a:chExt cx="6116400" cy="4570920"/>
          </a:xfrm>
        </p:grpSpPr>
        <p:pic>
          <p:nvPicPr>
            <p:cNvPr id="265" name="Image 264"/>
            <p:cNvPicPr/>
            <p:nvPr/>
          </p:nvPicPr>
          <p:blipFill>
            <a:blip r:embed="rId2"/>
            <a:srcRect r="15751"/>
            <a:stretch/>
          </p:blipFill>
          <p:spPr>
            <a:xfrm>
              <a:off x="5303880" y="1445400"/>
              <a:ext cx="6116400" cy="457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6" name="Rectangle 265"/>
            <p:cNvSpPr/>
            <p:nvPr/>
          </p:nvSpPr>
          <p:spPr>
            <a:xfrm>
              <a:off x="8964360" y="2614320"/>
              <a:ext cx="2453040" cy="69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990000"/>
                  </a:solidFill>
                  <a:latin typeface="Calibri"/>
                  <a:ea typeface="DejaVu Sans"/>
                </a:rPr>
                <a:t>MySQL local server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990000"/>
                  </a:solidFill>
                  <a:latin typeface="Calibri"/>
                  <a:ea typeface="DejaVu Sans"/>
                </a:rPr>
                <a:t>Building “spacex_v11” table.</a:t>
              </a:r>
              <a:r>
                <a:rPr lang="en-US" sz="1400" b="0" strike="noStrike" spc="-1">
                  <a:solidFill>
                    <a:srgbClr val="C9211E"/>
                  </a:solidFill>
                  <a:latin typeface="Calibri"/>
                  <a:ea typeface="DejaVu Sans"/>
                </a:rPr>
                <a:t>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400" b="0" strike="noStrike" spc="-1">
                <a:latin typeface="Arial"/>
              </a:endParaRPr>
            </a:p>
          </p:txBody>
        </p:sp>
      </p:grpSp>
      <p:grpSp>
        <p:nvGrpSpPr>
          <p:cNvPr id="267" name="Groupe 266"/>
          <p:cNvGrpSpPr/>
          <p:nvPr/>
        </p:nvGrpSpPr>
        <p:grpSpPr>
          <a:xfrm>
            <a:off x="685800" y="1282320"/>
            <a:ext cx="5251680" cy="1988280"/>
            <a:chOff x="685800" y="1282320"/>
            <a:chExt cx="5251680" cy="1988280"/>
          </a:xfrm>
        </p:grpSpPr>
        <p:sp>
          <p:nvSpPr>
            <p:cNvPr id="268" name="Rectangle 267"/>
            <p:cNvSpPr/>
            <p:nvPr/>
          </p:nvSpPr>
          <p:spPr>
            <a:xfrm>
              <a:off x="685800" y="1282320"/>
              <a:ext cx="5251680" cy="168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u="sng" strike="noStrike" spc="-1">
                  <a:solidFill>
                    <a:srgbClr val="C9211E"/>
                  </a:solidFill>
                  <a:uFillTx/>
                  <a:latin typeface="Calibri"/>
                  <a:ea typeface="Arial;Arial"/>
                </a:rPr>
                <a:t>For the reviewer, </a:t>
              </a: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for emulating SQL queries:  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created a MySQL local server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created a database:  'spacex_database'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saved SpaceX csv file in Table “spacex_v11” (see picture)</a:t>
              </a:r>
              <a:endParaRPr lang="en-US" sz="12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Aft>
                  <a:spcPts val="300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200" b="1" strike="noStrike" spc="-1">
                  <a:solidFill>
                    <a:srgbClr val="C9211E"/>
                  </a:solidFill>
                  <a:latin typeface="Calibri"/>
                  <a:ea typeface="Arial;Arial"/>
                </a:rPr>
                <a:t>I established a connection “conn” wih “spacex_database”. 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  <a:buNone/>
              </a:pP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69" name="Image 268"/>
            <p:cNvPicPr/>
            <p:nvPr/>
          </p:nvPicPr>
          <p:blipFill>
            <a:blip r:embed="rId3"/>
            <a:stretch/>
          </p:blipFill>
          <p:spPr>
            <a:xfrm>
              <a:off x="1165680" y="2286000"/>
              <a:ext cx="3628800" cy="98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" name="Rectangle 269"/>
          <p:cNvSpPr/>
          <p:nvPr/>
        </p:nvSpPr>
        <p:spPr>
          <a:xfrm>
            <a:off x="691200" y="3203280"/>
            <a:ext cx="5480280" cy="29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We ran SQL queries with “pd.read_sql_queries”: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  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1.	to download data in a Jupyter Notebook (dataframe)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2.	to display information about: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Launch sites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Payload mass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versions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Mission outcomes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landings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1" name="Image 270"/>
          <p:cNvPicPr/>
          <p:nvPr/>
        </p:nvPicPr>
        <p:blipFill>
          <a:blip r:embed="rId4"/>
          <a:stretch/>
        </p:blipFill>
        <p:spPr>
          <a:xfrm>
            <a:off x="685800" y="3512880"/>
            <a:ext cx="4570920" cy="600840"/>
          </a:xfrm>
          <a:prstGeom prst="rect">
            <a:avLst/>
          </a:prstGeom>
          <a:ln w="0">
            <a:noFill/>
          </a:ln>
        </p:spPr>
      </p:pic>
      <p:sp>
        <p:nvSpPr>
          <p:cNvPr id="272" name="ZoneTexte 271"/>
          <p:cNvSpPr txBox="1"/>
          <p:nvPr/>
        </p:nvSpPr>
        <p:spPr>
          <a:xfrm>
            <a:off x="685800" y="6400800"/>
            <a:ext cx="100584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5"/>
              </a:rPr>
              <a:t>https://github.com/DrStef/Applied_Data_Science_Capstone/blob/main/GH_jupyter-labs-eda-sql-coursera_v10.ipynb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CA76EE2-8C15-44B6-B9B2-3FF556225EE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760320" y="1544760"/>
            <a:ext cx="6595560" cy="411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Exploring data in the Falcon 9 dataframe searching for factors and relations influencing launching success rate (booster recovery).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type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Graphs and scatter charts with Matplotlib – Seaborn and Analysis.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Results with Scatter charts are labeled: class 0-1 (failure/success).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Payload mass 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Flight number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Payload mass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Histogram: success rate for each orbit</a:t>
            </a:r>
            <a:endParaRPr lang="en-US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&amp; Ariane-5 launch success yearly trend.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grpSp>
        <p:nvGrpSpPr>
          <p:cNvPr id="276" name="Groupe 275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77" name="Image 276"/>
            <p:cNvPicPr/>
            <p:nvPr/>
          </p:nvPicPr>
          <p:blipFill>
            <a:blip r:embed="rId2"/>
            <a:stretch/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Image 277"/>
            <p:cNvPicPr/>
            <p:nvPr/>
          </p:nvPicPr>
          <p:blipFill>
            <a:blip r:embed="rId3"/>
            <a:srcRect l="1224" r="1416"/>
            <a:stretch/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ZoneTexte 278"/>
          <p:cNvSpPr txBox="1"/>
          <p:nvPr/>
        </p:nvSpPr>
        <p:spPr>
          <a:xfrm>
            <a:off x="685800" y="64180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4"/>
              </a:rPr>
              <a:t>https://github.com/DrStef/Applied_Data_Science_Capstone/blob/main/GH_jupyter-labs-eda-dataviz-v10.ipynb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1293C56-7EB3-498C-BDF7-E334E497D76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816480" y="1343520"/>
            <a:ext cx="5939280" cy="436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Launch success rate may depend on the location and proximity of a launch site.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Folium Interactive Map was used for visualizing and analyzing SpaceX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Launch Sites.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Used Interactive mapping library called Folium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all SpaceX launch sites on a map: Florida, California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Included longitude and latitude info.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 successful/failed launches for each site on map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Calculated the distance between a launch site (CCAFS_SLC40 in Cape Canaveral, FL ) and: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coastline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railway:    Florida East Coast Railway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highway:   Interstate I95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density urban area:   Orlando (FL)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reference, we added the localization of European Space Agency (ESA) /ArianeEspace Ariane 5 and Soyuz launch pads in Kourou, French Guiana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283" name="Groupe 282"/>
          <p:cNvGrpSpPr/>
          <p:nvPr/>
        </p:nvGrpSpPr>
        <p:grpSpPr>
          <a:xfrm>
            <a:off x="7495200" y="1371600"/>
            <a:ext cx="3473640" cy="4584960"/>
            <a:chOff x="7495200" y="1371600"/>
            <a:chExt cx="3473640" cy="4584960"/>
          </a:xfrm>
        </p:grpSpPr>
        <p:pic>
          <p:nvPicPr>
            <p:cNvPr id="284" name="Image 283"/>
            <p:cNvPicPr/>
            <p:nvPr/>
          </p:nvPicPr>
          <p:blipFill>
            <a:blip r:embed="rId2"/>
            <a:stretch/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Image 284"/>
            <p:cNvPicPr/>
            <p:nvPr/>
          </p:nvPicPr>
          <p:blipFill>
            <a:blip r:embed="rId3"/>
            <a:stretch/>
          </p:blipFill>
          <p:spPr>
            <a:xfrm>
              <a:off x="7525800" y="3679920"/>
              <a:ext cx="3443040" cy="19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Rectangle 285"/>
            <p:cNvSpPr/>
            <p:nvPr/>
          </p:nvSpPr>
          <p:spPr>
            <a:xfrm>
              <a:off x="7544160" y="320040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CCAFS_SLC40 in Cape Canaveral FL</a:t>
              </a:r>
              <a:endParaRPr lang="en-US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-80.577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28.563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534800" y="556344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Ariane launch pad - Kourou in French Guiana </a:t>
              </a:r>
              <a:endParaRPr lang="en-US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-52.792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5.265</a:t>
              </a:r>
              <a:r>
                <a:rPr lang="en-US" sz="1200" b="1" strike="noStrike" spc="-1" baseline="33000">
                  <a:solidFill>
                    <a:srgbClr val="007826"/>
                  </a:solidFill>
                  <a:latin typeface="Calibri"/>
                  <a:ea typeface="Calibri;Calibri"/>
                </a:rPr>
                <a:t>o 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(~ Equator)</a:t>
              </a:r>
              <a:endParaRPr lang="en-US" sz="1200" b="0" strike="noStrike" spc="-1">
                <a:latin typeface="Arial"/>
              </a:endParaRPr>
            </a:p>
          </p:txBody>
        </p:sp>
      </p:grpSp>
      <p:sp>
        <p:nvSpPr>
          <p:cNvPr id="288" name="Ellipse 287"/>
          <p:cNvSpPr/>
          <p:nvPr/>
        </p:nvSpPr>
        <p:spPr>
          <a:xfrm>
            <a:off x="8915400" y="4343400"/>
            <a:ext cx="87480" cy="87480"/>
          </a:xfrm>
          <a:prstGeom prst="ellipse">
            <a:avLst/>
          </a:prstGeom>
          <a:noFill/>
          <a:ln w="54720">
            <a:solidFill>
              <a:srgbClr val="FF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ZoneTexte 288"/>
          <p:cNvSpPr txBox="1"/>
          <p:nvPr/>
        </p:nvSpPr>
        <p:spPr>
          <a:xfrm>
            <a:off x="914400" y="6172200"/>
            <a:ext cx="9829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4"/>
              </a:rPr>
              <a:t>https://nbviewer.org/github/DrStef/Applied_Data_Science_Capstone/blob/main/GH_lab_jupyter_launch_site_location_v4.ipynb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0BF9D9A-3D45-4BFA-8893-7CF0825CB85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92" name="Groupe 291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93" name="Image 292"/>
            <p:cNvPicPr/>
            <p:nvPr/>
          </p:nvPicPr>
          <p:blipFill>
            <a:blip r:embed="rId2"/>
            <a:stretch/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Image 293"/>
            <p:cNvPicPr/>
            <p:nvPr/>
          </p:nvPicPr>
          <p:blipFill>
            <a:blip r:embed="rId3"/>
            <a:stretch/>
          </p:blipFill>
          <p:spPr>
            <a:xfrm>
              <a:off x="5961960" y="3876840"/>
              <a:ext cx="5464800" cy="183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5" name="Rectangle 294"/>
          <p:cNvSpPr/>
          <p:nvPr/>
        </p:nvSpPr>
        <p:spPr>
          <a:xfrm>
            <a:off x="685800" y="1371600"/>
            <a:ext cx="5274360" cy="456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built an interactive dashboard with Plotly including: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Dropdown menu for selecting launch sites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Pie charts displaying success rate.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Scatter chart displaying launch site, payload mass, success/failure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Range slider for selecting range of payload mass (kg). 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analyzing SpaceX launch records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largest successful launches.  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highest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highest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lowest launch success rate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F9 Booster version (v1.0, v1.1, FT, B4, B5, etc.) with highest launch success rate.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96" name="ZoneTexte 295"/>
          <p:cNvSpPr txBox="1"/>
          <p:nvPr/>
        </p:nvSpPr>
        <p:spPr>
          <a:xfrm>
            <a:off x="685800" y="638352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4"/>
              </a:rPr>
              <a:t>https://github.com/DrStef/Applied_Data_Science_Capstone/blob/main/GH_Build_a_Dashboard_Application_with_Plotly_Dash_v10.ipynb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6F97092-21FB-4DF3-9E23-8A1B6DE4ABA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18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98" name="Title 1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4377240" y="5272200"/>
            <a:ext cx="361872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models hyper-parameters with </a:t>
            </a:r>
            <a:r>
              <a:rPr lang="en-US" sz="1150" b="0" strike="noStrike" spc="-1">
                <a:solidFill>
                  <a:srgbClr val="C9211E"/>
                </a:solidFill>
                <a:latin typeface="Arial"/>
                <a:ea typeface="Arial;Arial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Arial;Arial"/>
              </a:rPr>
              <a:t>Scikit-learn GridSearchCV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Refined Optimization when possible (LR, SVM) for achieving highest accuracy with training set.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491040" y="5019480"/>
            <a:ext cx="384732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C9211E"/>
                </a:solidFill>
                <a:latin typeface="Calibri"/>
                <a:ea typeface="DejaVu Sans"/>
              </a:rPr>
              <a:t>Note to the reviewer</a:t>
            </a: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Data was shuffled in the split data process. For making results a bit more interesting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C9211E"/>
                </a:solidFill>
                <a:latin typeface="Calibri"/>
                <a:ea typeface="DejaVu Sans"/>
              </a:rPr>
              <a:t>“train_test_split( X, Y, test_size=0.2, random_state=3)”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301" name="Groupe 300"/>
          <p:cNvGrpSpPr/>
          <p:nvPr/>
        </p:nvGrpSpPr>
        <p:grpSpPr>
          <a:xfrm>
            <a:off x="903960" y="1386000"/>
            <a:ext cx="10292400" cy="4264560"/>
            <a:chOff x="903960" y="1386000"/>
            <a:chExt cx="10292400" cy="4264560"/>
          </a:xfrm>
        </p:grpSpPr>
        <p:sp>
          <p:nvSpPr>
            <p:cNvPr id="302" name="Connecteur droit 301"/>
            <p:cNvSpPr/>
            <p:nvPr/>
          </p:nvSpPr>
          <p:spPr>
            <a:xfrm flipV="1">
              <a:off x="3886200" y="2222280"/>
              <a:ext cx="1425240" cy="213552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onnecteur droit 302"/>
            <p:cNvSpPr/>
            <p:nvPr/>
          </p:nvSpPr>
          <p:spPr>
            <a:xfrm flipV="1">
              <a:off x="3886200" y="3079440"/>
              <a:ext cx="1407960" cy="12783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onnecteur droit 303"/>
            <p:cNvSpPr/>
            <p:nvPr/>
          </p:nvSpPr>
          <p:spPr>
            <a:xfrm flipV="1">
              <a:off x="3886200" y="3945600"/>
              <a:ext cx="1407960" cy="41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onnecteur droit 304"/>
            <p:cNvSpPr/>
            <p:nvPr/>
          </p:nvSpPr>
          <p:spPr>
            <a:xfrm>
              <a:off x="3886200" y="4357800"/>
              <a:ext cx="1399320" cy="4017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onnecteur droit 305"/>
            <p:cNvSpPr/>
            <p:nvPr/>
          </p:nvSpPr>
          <p:spPr>
            <a:xfrm>
              <a:off x="7147440" y="2230920"/>
              <a:ext cx="1515240" cy="2061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onnecteur droit 306"/>
            <p:cNvSpPr/>
            <p:nvPr/>
          </p:nvSpPr>
          <p:spPr>
            <a:xfrm>
              <a:off x="7121160" y="3114360"/>
              <a:ext cx="1541520" cy="11775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onnecteur droit 307"/>
            <p:cNvSpPr/>
            <p:nvPr/>
          </p:nvSpPr>
          <p:spPr>
            <a:xfrm>
              <a:off x="7129800" y="3988800"/>
              <a:ext cx="1557720" cy="369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onnecteur droit 308"/>
            <p:cNvSpPr/>
            <p:nvPr/>
          </p:nvSpPr>
          <p:spPr>
            <a:xfrm flipV="1">
              <a:off x="7175880" y="4439160"/>
              <a:ext cx="1511640" cy="37584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0" name="Groupe 309"/>
            <p:cNvGrpSpPr/>
            <p:nvPr/>
          </p:nvGrpSpPr>
          <p:grpSpPr>
            <a:xfrm>
              <a:off x="5301000" y="1386000"/>
              <a:ext cx="1845000" cy="3663360"/>
              <a:chOff x="5301000" y="1386000"/>
              <a:chExt cx="1845000" cy="3663360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5323320" y="1819080"/>
                <a:ext cx="1822680" cy="735120"/>
              </a:xfrm>
              <a:prstGeom prst="rect">
                <a:avLst/>
              </a:prstGeom>
              <a:solidFill>
                <a:srgbClr val="99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Logistic Regression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01000" y="2726280"/>
                <a:ext cx="1822680" cy="679680"/>
              </a:xfrm>
              <a:prstGeom prst="rect">
                <a:avLst/>
              </a:prstGeom>
              <a:solidFill>
                <a:srgbClr val="99CC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Support Vector Machine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 (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SVM)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301000" y="3578400"/>
                <a:ext cx="1822680" cy="752400"/>
              </a:xfrm>
              <a:prstGeom prst="rect">
                <a:avLst/>
              </a:prstGeom>
              <a:solidFill>
                <a:srgbClr val="FF99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Decision Tree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314680" y="4466880"/>
                <a:ext cx="1822680" cy="582480"/>
              </a:xfrm>
              <a:prstGeom prst="rect">
                <a:avLst/>
              </a:prstGeom>
              <a:solidFill>
                <a:srgbClr val="FFFFCC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K Nearest Neighbors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331960" y="1386000"/>
                <a:ext cx="1753560" cy="3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Model Training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pic>
          <p:nvPicPr>
            <p:cNvPr id="316" name="Image 315"/>
            <p:cNvPicPr/>
            <p:nvPr/>
          </p:nvPicPr>
          <p:blipFill>
            <a:blip r:embed="rId2"/>
            <a:stretch/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7" name="Groupe 316"/>
            <p:cNvGrpSpPr/>
            <p:nvPr/>
          </p:nvGrpSpPr>
          <p:grpSpPr>
            <a:xfrm>
              <a:off x="903960" y="1733400"/>
              <a:ext cx="2977200" cy="3076560"/>
              <a:chOff x="903960" y="1733400"/>
              <a:chExt cx="2977200" cy="3076560"/>
            </a:xfrm>
          </p:grpSpPr>
          <p:sp>
            <p:nvSpPr>
              <p:cNvPr id="318" name="Rectangle 317"/>
              <p:cNvSpPr/>
              <p:nvPr/>
            </p:nvSpPr>
            <p:spPr>
              <a:xfrm>
                <a:off x="903960" y="3943800"/>
                <a:ext cx="2977200" cy="86616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Split Data: Training, Testing Sets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Shuffling option ! 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055880" y="1733400"/>
                <a:ext cx="2738160" cy="39132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Imported Falcon9 launching data from .csv to Pandas dataframe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0" name="Connecteur droit 319"/>
              <p:cNvSpPr/>
              <p:nvPr/>
            </p:nvSpPr>
            <p:spPr>
              <a:xfrm>
                <a:off x="2286000" y="2129760"/>
                <a:ext cx="3600" cy="1815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" name="Rectangle 320"/>
              <p:cNvSpPr/>
              <p:nvPr/>
            </p:nvSpPr>
            <p:spPr>
              <a:xfrm>
                <a:off x="1004760" y="2301480"/>
                <a:ext cx="2738160" cy="9082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Supervised Classification models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Launcher landing Labels</a:t>
                </a:r>
                <a:endParaRPr lang="en-US" sz="1400" b="0" strike="noStrike" spc="-1">
                  <a:latin typeface="Arial"/>
                </a:endParaRPr>
              </a:p>
              <a:p>
                <a:pPr marL="864000" lvl="3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0: fail</a:t>
                </a:r>
                <a:endParaRPr lang="en-US" sz="1400" b="0" strike="noStrike" spc="-1">
                  <a:latin typeface="Arial"/>
                </a:endParaRPr>
              </a:p>
              <a:p>
                <a:pPr marL="864000" lvl="3" indent="-2160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1: success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78880" y="3337200"/>
                <a:ext cx="1822680" cy="4510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Data normalization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  <p:grpSp>
          <p:nvGrpSpPr>
            <p:cNvPr id="323" name="Groupe 322"/>
            <p:cNvGrpSpPr/>
            <p:nvPr/>
          </p:nvGrpSpPr>
          <p:grpSpPr>
            <a:xfrm>
              <a:off x="8687520" y="3582360"/>
              <a:ext cx="2508840" cy="2068200"/>
              <a:chOff x="8687520" y="3582360"/>
              <a:chExt cx="2508840" cy="2068200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8687520" y="3974400"/>
                <a:ext cx="2508840" cy="8355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Predictive analysis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Accuracy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Confusion matrix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9207000" y="3582360"/>
                <a:ext cx="1594080" cy="387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Testing set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8687520" y="5043600"/>
                <a:ext cx="2508840" cy="6069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Selection of best model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327" name="Connecteur droit 326"/>
              <p:cNvSpPr/>
              <p:nvPr/>
            </p:nvSpPr>
            <p:spPr>
              <a:xfrm>
                <a:off x="9972000" y="4815000"/>
                <a:ext cx="360" cy="2286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328" name="ZoneTexte 327"/>
          <p:cNvSpPr txBox="1"/>
          <p:nvPr/>
        </p:nvSpPr>
        <p:spPr>
          <a:xfrm>
            <a:off x="510840" y="63856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100" b="0" strike="noStrike" spc="-1">
                <a:latin typeface="Arial"/>
                <a:hlinkClick r:id="rId3"/>
              </a:rPr>
              <a:t>https://github.com/DrStef/Applied_Data_Science_Capstone/blob/main/GH_SpaceX_Machine%20Learning%20Prediction_Part_5_v8_shuffling.ipynb</a:t>
            </a:r>
            <a:endParaRPr lang="en-US" sz="1100" b="0" strike="noStrike" spc="-1">
              <a:latin typeface="Arial"/>
            </a:endParaRPr>
          </a:p>
          <a:p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63D07D2-8655-4E62-99BD-CA490D2E0B5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 Site v. Flight Number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35" name="Image 334"/>
          <p:cNvPicPr/>
          <p:nvPr/>
        </p:nvPicPr>
        <p:blipFill>
          <a:blip r:embed="rId2"/>
          <a:stretch/>
        </p:blipFill>
        <p:spPr>
          <a:xfrm>
            <a:off x="1965600" y="141228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36" name="Rectangle 335"/>
          <p:cNvSpPr/>
          <p:nvPr/>
        </p:nvSpPr>
        <p:spPr>
          <a:xfrm>
            <a:off x="1828800" y="4114800"/>
            <a:ext cx="8868600" cy="23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displays valuable info about: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Chronology: flight numbers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launch site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launch site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Cape Canaveral 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is the most used launch site.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 concentrates most of failures , particularly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in the early stage of Falcon9 project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Given CCAFS-SLC 40 southern location, most “risky” GTO and GEO launches may take place there.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Additional info needed: orbit, payload mass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064E8AC-C619-4792-81C9-DE0E78712E0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3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Payload 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39" name="Image 338"/>
          <p:cNvPicPr/>
          <p:nvPr/>
        </p:nvPicPr>
        <p:blipFill>
          <a:blip r:embed="rId2"/>
          <a:stretch/>
        </p:blipFill>
        <p:spPr>
          <a:xfrm>
            <a:off x="2057400" y="137160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40" name="Rectangle 339"/>
          <p:cNvSpPr/>
          <p:nvPr/>
        </p:nvSpPr>
        <p:spPr>
          <a:xfrm>
            <a:off x="1645920" y="4031640"/>
            <a:ext cx="8868600" cy="191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Payload mass per launch site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payload mass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Given Falcon9 specifications, heavy payloads &gt; 10000 kg are sent to low/medium orbits LEO/MEO only.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the percentage of failures is lower for heavy payload. Which would indicate that low orbits are less risky to the success of the mission (recovery of booster).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Light payloads are not necessarily all sent to GTO/GEO.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More information is needed for extracting some correlation: success rate v. payload/orbit 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1E52D6D3-AF11-4656-A5D6-7F3A869E33F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4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 Type v. Flight Number 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43" name="Image 342"/>
          <p:cNvPicPr/>
          <p:nvPr/>
        </p:nvPicPr>
        <p:blipFill>
          <a:blip r:embed="rId2"/>
          <a:stretch/>
        </p:blipFill>
        <p:spPr>
          <a:xfrm>
            <a:off x="2057400" y="1426320"/>
            <a:ext cx="8226000" cy="2684880"/>
          </a:xfrm>
          <a:prstGeom prst="rect">
            <a:avLst/>
          </a:prstGeom>
          <a:ln w="0">
            <a:noFill/>
          </a:ln>
        </p:spPr>
      </p:pic>
      <p:sp>
        <p:nvSpPr>
          <p:cNvPr id="344" name="Rectangle 343"/>
          <p:cNvSpPr/>
          <p:nvPr/>
        </p:nvSpPr>
        <p:spPr>
          <a:xfrm>
            <a:off x="1622160" y="4164120"/>
            <a:ext cx="93690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Orbit. </a:t>
            </a:r>
            <a:endParaRPr lang="en-US" sz="16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 rate per orbit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number of flights for: GEO, SO, HEO, ESL-1, MEO is not significant for concluding about success rate.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PO, SSO, ISS, VLEO are low orbits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GTO is a transfer orbit to GEO.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GTO are higher risk missions, low orbits are lower risk.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We confirm with the following histogram.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7DFAFA6-9BA7-4EA7-A399-860DA3575F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4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47" name="Image 346"/>
          <p:cNvPicPr/>
          <p:nvPr/>
        </p:nvPicPr>
        <p:blipFill>
          <a:blip r:embed="rId2"/>
          <a:stretch/>
        </p:blipFill>
        <p:spPr>
          <a:xfrm>
            <a:off x="6647040" y="2057400"/>
            <a:ext cx="4643640" cy="265032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347"/>
          <p:cNvSpPr/>
          <p:nvPr/>
        </p:nvSpPr>
        <p:spPr>
          <a:xfrm>
            <a:off x="750600" y="1401840"/>
            <a:ext cx="6098400" cy="338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Remarks: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GTO is a transfer orbit to GEO.  Low thrust engines of the payload (satellite)  complete the orbiting phase.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ignore results: GEO, SO, HEO, ESL-1, MEO. The number of flights is not significant.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GTO sees the lowest success rate as suggested in previous slide.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SSO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(polar low orbit)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the highest one.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may strongly depend on both: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C9211E"/>
                </a:solidFill>
                <a:latin typeface="Calibri"/>
                <a:ea typeface="DejaVu Sans"/>
              </a:rPr>
              <a:t>meaning the amount of energy deployed at lift-off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that may induce </a:t>
            </a:r>
            <a:r>
              <a:rPr lang="en-US" sz="16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strong noise/vibrations that are known to damage satellites*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Vibrations could damage some of the booster electronics, inertial guidance systems... and cause booster recovery/landing failure.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also need additional info about payload mass/orbit. Fortunately it is available.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* 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https://adsabs.harvard.edu/full/1996ESASP.386..237F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0F1EEA4-A74F-43BC-B882-75A5D0B8DF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 Type v. Payload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51" name="Image 350"/>
          <p:cNvPicPr/>
          <p:nvPr/>
        </p:nvPicPr>
        <p:blipFill>
          <a:blip r:embed="rId2"/>
          <a:stretch/>
        </p:blipFill>
        <p:spPr>
          <a:xfrm>
            <a:off x="2286000" y="1498680"/>
            <a:ext cx="8226000" cy="255672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 351"/>
          <p:cNvSpPr/>
          <p:nvPr/>
        </p:nvSpPr>
        <p:spPr>
          <a:xfrm>
            <a:off x="1371600" y="4269960"/>
            <a:ext cx="100548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final info about “Orbit v. Payload”.  It describes the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distribution “success rate v. (payload, orbit)”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Main trends: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Maximum success rate with: low orbit except (ISS) and low payload mass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ISS:  based on “</a:t>
            </a:r>
            <a:r>
              <a:rPr lang="en-US" sz="1600" b="0" strike="noStrike" spc="-1">
                <a:solidFill>
                  <a:srgbClr val="0B49CB"/>
                </a:solidFill>
                <a:latin typeface="Calibri"/>
                <a:ea typeface="IBM Plex Mono SemiBold"/>
              </a:rPr>
              <a:t>Orbit Type v. Flight Number”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5/8 failures occurred in the early stage of Falcon 9 project. When Falcon 9 reliability was low.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Between 2000 and 7500 kg, success rate seems to be evenly distributed for GTO.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8A7BE11-0B1F-49D3-A06A-EAA34B4AFE6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7772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Total number of successful and failure mission outcomes (from SQL queries).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Here success is defined based on properly launching/orbiting payload. Success rate is very high:  ~99% like Ariane-5.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Nevertheless, Falcon9 maintains a competitive advantage in terms of cost per kg compared with classic launchers like Ariane-5, </a:t>
            </a:r>
            <a:r>
              <a:rPr lang="en-US" sz="1600" b="1" strike="noStrike" spc="-1">
                <a:solidFill>
                  <a:srgbClr val="292929"/>
                </a:solidFill>
                <a:latin typeface="Calibri"/>
              </a:rPr>
              <a:t>only if the reusable booster is recovered.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Therefore Falcon9 “success rate” in this report is defined after successful booster recovery (landing).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5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56" name="Image 355"/>
          <p:cNvPicPr/>
          <p:nvPr/>
        </p:nvPicPr>
        <p:blipFill>
          <a:blip r:embed="rId2"/>
          <a:stretch/>
        </p:blipFill>
        <p:spPr>
          <a:xfrm>
            <a:off x="1999080" y="3507480"/>
            <a:ext cx="7601040" cy="22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6702AB4-D949-41E6-945D-BAD0329E75D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5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359" name="Groupe 358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60" name="Image 359"/>
            <p:cNvPicPr/>
            <p:nvPr/>
          </p:nvPicPr>
          <p:blipFill>
            <a:blip r:embed="rId2"/>
            <a:stretch/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Image 360"/>
            <p:cNvPicPr/>
            <p:nvPr/>
          </p:nvPicPr>
          <p:blipFill>
            <a:blip r:embed="rId3"/>
            <a:stretch/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2" name="Rectangle 361"/>
          <p:cNvSpPr/>
          <p:nvPr/>
        </p:nvSpPr>
        <p:spPr>
          <a:xfrm>
            <a:off x="914400" y="3912120"/>
            <a:ext cx="93726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reliability significantly improves over time 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here defined after successful booster recovery for Falcon9,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depends on: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+ other factors we investigate next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Independently of payload mass,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Ariane 5 has a close to 100% success rate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82 flights since 2003.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Falcon9 average booster recovery success rate si 66%.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currently sufficient for SpaceX financial viability.  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90BA71E-790D-40EF-B39D-8EFA8F29157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65" name="Title 1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&amp; Records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685800" y="1371600"/>
            <a:ext cx="7083360" cy="239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Before starting launch sites analysis, we list the names of all launch sites and some launch records (from SQL queries).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5 records where launch sites begin with `CCA`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7" name="Image 366"/>
          <p:cNvPicPr/>
          <p:nvPr/>
        </p:nvPicPr>
        <p:blipFill>
          <a:blip r:embed="rId2"/>
          <a:stretch/>
        </p:blipFill>
        <p:spPr>
          <a:xfrm>
            <a:off x="724320" y="2057400"/>
            <a:ext cx="7044840" cy="1444320"/>
          </a:xfrm>
          <a:prstGeom prst="rect">
            <a:avLst/>
          </a:prstGeom>
          <a:ln w="0">
            <a:noFill/>
          </a:ln>
        </p:spPr>
      </p:pic>
      <p:pic>
        <p:nvPicPr>
          <p:cNvPr id="368" name="Image 367"/>
          <p:cNvPicPr/>
          <p:nvPr/>
        </p:nvPicPr>
        <p:blipFill>
          <a:blip r:embed="rId3"/>
          <a:stretch/>
        </p:blipFill>
        <p:spPr>
          <a:xfrm>
            <a:off x="685800" y="4033080"/>
            <a:ext cx="10054800" cy="259344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 368"/>
          <p:cNvSpPr/>
          <p:nvPr/>
        </p:nvSpPr>
        <p:spPr>
          <a:xfrm>
            <a:off x="8229600" y="2450160"/>
            <a:ext cx="2968560" cy="28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There are 4 distinct launch sites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70C9B18-9E35-43EF-8FC1-0C01408A6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71" name="Title 13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Orbit type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829440" y="4114800"/>
            <a:ext cx="7399080" cy="21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We added that scattered chart, which has implications in the analysis of launch sites.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VAFB SLC 4E launch site in California, is used only for PO and SSO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meaning low altitude polar orbits.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North or south?  bound flights over the ocean.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All GTO/GEO launches take place in Florida launch sites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. As close as possible to the equator where earth tangential velocity is maximum, acting like a slingshot at lift off, from west to east over the ocean. (see gif). 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This helps with orbiting GEO satellites with less energy.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373" name="Image 372"/>
          <p:cNvPicPr/>
          <p:nvPr/>
        </p:nvPicPr>
        <p:blipFill>
          <a:blip r:embed="rId2"/>
          <a:stretch/>
        </p:blipFill>
        <p:spPr>
          <a:xfrm>
            <a:off x="827640" y="1354320"/>
            <a:ext cx="8226360" cy="2621160"/>
          </a:xfrm>
          <a:prstGeom prst="rect">
            <a:avLst/>
          </a:prstGeom>
          <a:ln w="0">
            <a:noFill/>
          </a:ln>
        </p:spPr>
      </p:pic>
      <p:pic>
        <p:nvPicPr>
          <p:cNvPr id="374" name="Image 373"/>
          <p:cNvPicPr/>
          <p:nvPr/>
        </p:nvPicPr>
        <p:blipFill>
          <a:blip r:embed="rId3"/>
          <a:stretch/>
        </p:blipFill>
        <p:spPr>
          <a:xfrm>
            <a:off x="9208080" y="1828800"/>
            <a:ext cx="2219760" cy="1826640"/>
          </a:xfrm>
          <a:prstGeom prst="rect">
            <a:avLst/>
          </a:prstGeom>
          <a:ln w="0">
            <a:noFill/>
          </a:ln>
        </p:spPr>
      </p:pic>
      <p:pic>
        <p:nvPicPr>
          <p:cNvPr id="375" name="Image 374"/>
          <p:cNvPicPr/>
          <p:nvPr/>
        </p:nvPicPr>
        <p:blipFill>
          <a:blip r:embed="rId4"/>
          <a:stretch/>
        </p:blipFill>
        <p:spPr>
          <a:xfrm>
            <a:off x="8314560" y="4153320"/>
            <a:ext cx="3134160" cy="182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CB5FEE-26B7-49B5-84EA-8D2EAFE6F1AB}"/>
              </a:ext>
            </a:extLst>
          </p:cNvPr>
          <p:cNvSpPr/>
          <p:nvPr/>
        </p:nvSpPr>
        <p:spPr>
          <a:xfrm>
            <a:off x="700161" y="1572041"/>
            <a:ext cx="106553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Business Context: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The competitive space launch industry demands precise cost estimation and reliable booster recovery predictions. The success of Falcon 9 missions, hinging on the first stage landing, is integral to SpaceX's cost-effective approach, influencing competitiveness and pricing.</a:t>
            </a: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Objectives: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Our primary objective is to develop a robust predictive model for Falcon 9 first stage landings. This model aims to assist competing companies in making informed decisions during rocket launch contract bidding, contributing to cost efficiency and competitiveness.</a:t>
            </a: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Dataset Overview: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The dataset encompasses essential details from multiple Falcon 9 launches, providing a comprehensive foundation for analysis. Key features such as flight number, payload mass, and outcome are crucial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Modeling: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Implemented a Random Forest Classifier to predict Falcon 9 first stage landing success using features like orbit, payload mass, and others.</a:t>
            </a: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Evaluation: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Achieved a model accuracy of approximately 94%, signifying robust predictive capabilities.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57831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821B577-1F50-49F1-A6A8-5B82E414B1B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7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378" name="Groupe 377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379" name="Image 378"/>
            <p:cNvPicPr/>
            <p:nvPr/>
          </p:nvPicPr>
          <p:blipFill>
            <a:blip r:embed="rId2"/>
            <a:stretch/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Image 379"/>
            <p:cNvPicPr/>
            <p:nvPr/>
          </p:nvPicPr>
          <p:blipFill>
            <a:blip r:embed="rId3"/>
            <a:stretch/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Connecteur droit 380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Rectangle 381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lang="en-US" sz="1400" b="0" strike="noStrike" spc="-1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lang="en-US" sz="1400" b="0" strike="noStrike" spc="-1">
                <a:latin typeface="Arial"/>
              </a:endParaRPr>
            </a:p>
          </p:txBody>
        </p:sp>
        <p:grpSp>
          <p:nvGrpSpPr>
            <p:cNvPr id="383" name="Groupe 382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384" name="Image 383"/>
              <p:cNvPicPr/>
              <p:nvPr/>
            </p:nvPicPr>
            <p:blipFill>
              <a:blip r:embed="rId4"/>
              <a:srcRect r="5641"/>
              <a:stretch/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5" name="Connecteur droit 384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386" name="Image 385"/>
              <p:cNvPicPr/>
              <p:nvPr/>
            </p:nvPicPr>
            <p:blipFill>
              <a:blip r:embed="rId5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" name="Ellipse 386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Connecteur droit 387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C17F5E8-14A0-4807-8579-BFF967BAE50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391" name="Groupe 390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392" name="Image 391"/>
            <p:cNvPicPr/>
            <p:nvPr/>
          </p:nvPicPr>
          <p:blipFill>
            <a:blip r:embed="rId2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3" name="Groupe 392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394" name="Image 393"/>
              <p:cNvPicPr/>
              <p:nvPr/>
            </p:nvPicPr>
            <p:blipFill>
              <a:blip r:embed="rId3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5" name="Rectangle 394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Vandenberg Space Launch Complex 4 (CA)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</p:grpSp>
      <p:grpSp>
        <p:nvGrpSpPr>
          <p:cNvPr id="396" name="Groupe 395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397" name="Groupe 396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398" name="Image 397"/>
              <p:cNvPicPr/>
              <p:nvPr/>
            </p:nvPicPr>
            <p:blipFill>
              <a:blip r:embed="rId4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9" name="Rectangle 398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CCAFS-SLC40</a:t>
                </a:r>
                <a:endParaRPr lang="en-US" sz="1400" b="0" strike="noStrike" spc="-1">
                  <a:latin typeface="Arial"/>
                </a:endParaRPr>
              </a:p>
            </p:txBody>
          </p:sp>
          <p:pic>
            <p:nvPicPr>
              <p:cNvPr id="400" name="Image 399"/>
              <p:cNvPicPr/>
              <p:nvPr/>
            </p:nvPicPr>
            <p:blipFill>
              <a:blip r:embed="rId5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1" name="Rectangle 400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lang="en-US" sz="1400" b="0" strike="noStrike" spc="-1">
                  <a:latin typeface="Arial"/>
                </a:endParaRPr>
              </a:p>
            </p:txBody>
          </p:sp>
          <p:grpSp>
            <p:nvGrpSpPr>
              <p:cNvPr id="402" name="Groupe 401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403" name="Image 402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4" name="Rectangle 403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lang="en-US" sz="14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405" name="Rectangle 404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4F8373F-C3EA-4A95-B778-CAA9AED324F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408" name="Groupe 407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409" name="Image 408"/>
            <p:cNvPicPr/>
            <p:nvPr/>
          </p:nvPicPr>
          <p:blipFill>
            <a:blip r:embed="rId2"/>
            <a:srcRect l="7247" r="6396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Image 409"/>
            <p:cNvPicPr/>
            <p:nvPr/>
          </p:nvPicPr>
          <p:blipFill>
            <a:blip r:embed="rId3"/>
            <a:stretch/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Rectangle 410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onnecteur droit 411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3" name="Rectangle 412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From West to East over the ocean in Florida.</a:t>
            </a:r>
            <a:endParaRPr lang="en-US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North or South bound over the ocean in California. (Polar orbits only)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14" name="Rectangle 413"/>
          <p:cNvSpPr/>
          <p:nvPr/>
        </p:nvSpPr>
        <p:spPr>
          <a:xfrm>
            <a:off x="686880" y="6172200"/>
            <a:ext cx="8684280" cy="39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https://nbviewer.org/github/DrStef/Applied_Data_Science_Capstone/blob/main/GH_lab_jupyter_launch_site_location_v4.ipynb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0C533FD-FC9F-4C66-9884-B76EEEB9B33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16" name="Title 7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ESA Unique Launch site – Kourou, French Guiana. </a:t>
            </a:r>
            <a:endParaRPr lang="en-US" sz="3320" b="0" strike="noStrike" spc="-1">
              <a:latin typeface="Arial"/>
            </a:endParaRPr>
          </a:p>
        </p:txBody>
      </p:sp>
      <p:grpSp>
        <p:nvGrpSpPr>
          <p:cNvPr id="417" name="Groupe 416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18" name="Groupe 417"/>
            <p:cNvGrpSpPr/>
            <p:nvPr/>
          </p:nvGrpSpPr>
          <p:grpSpPr>
            <a:xfrm>
              <a:off x="5486400" y="1600200"/>
              <a:ext cx="5333040" cy="3865680"/>
              <a:chOff x="5486400" y="1600200"/>
              <a:chExt cx="5333040" cy="3865680"/>
            </a:xfrm>
          </p:grpSpPr>
          <p:pic>
            <p:nvPicPr>
              <p:cNvPr id="419" name="Image 418"/>
              <p:cNvPicPr/>
              <p:nvPr/>
            </p:nvPicPr>
            <p:blipFill>
              <a:blip r:embed="rId2"/>
              <a:srcRect l="34803" b="6790"/>
              <a:stretch/>
            </p:blipFill>
            <p:spPr>
              <a:xfrm>
                <a:off x="5486400" y="1600200"/>
                <a:ext cx="5333040" cy="3865680"/>
              </a:xfrm>
              <a:prstGeom prst="rect">
                <a:avLst/>
              </a:prstGeom>
              <a:ln w="18360">
                <a:solidFill>
                  <a:srgbClr val="FFFFFF"/>
                </a:solidFill>
                <a:round/>
              </a:ln>
            </p:spPr>
          </p:pic>
          <p:sp>
            <p:nvSpPr>
              <p:cNvPr id="420" name="Rectangle 419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Soyuz launch pad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Ariane launch pad</a:t>
                </a:r>
                <a:endParaRPr lang="en-US" sz="1400" b="0" strike="noStrike" spc="-1">
                  <a:latin typeface="Arial"/>
                </a:endParaRPr>
              </a:p>
            </p:txBody>
          </p:sp>
          <p:sp>
            <p:nvSpPr>
              <p:cNvPr id="422" name="Connecteur droit 421"/>
              <p:cNvSpPr/>
              <p:nvPr/>
            </p:nvSpPr>
            <p:spPr>
              <a:xfrm flipH="1">
                <a:off x="6229440" y="2821680"/>
                <a:ext cx="477720" cy="69588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onnecteur droit 422"/>
              <p:cNvSpPr/>
              <p:nvPr/>
            </p:nvSpPr>
            <p:spPr>
              <a:xfrm flipH="1">
                <a:off x="6636600" y="3229200"/>
                <a:ext cx="477720" cy="69552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424" name="Image 423"/>
            <p:cNvPicPr/>
            <p:nvPr/>
          </p:nvPicPr>
          <p:blipFill>
            <a:blip r:embed="rId3"/>
            <a:stretch/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ln w="18360">
              <a:solidFill>
                <a:srgbClr val="FFFFFF"/>
              </a:solidFill>
              <a:round/>
            </a:ln>
          </p:spPr>
        </p:pic>
        <p:sp>
          <p:nvSpPr>
            <p:cNvPr id="425" name="Ellipse 424"/>
            <p:cNvSpPr/>
            <p:nvPr/>
          </p:nvSpPr>
          <p:spPr>
            <a:xfrm>
              <a:off x="10116720" y="4264200"/>
              <a:ext cx="346680" cy="336600"/>
            </a:xfrm>
            <a:prstGeom prst="ellipse">
              <a:avLst/>
            </a:prstGeom>
            <a:noFill/>
            <a:ln w="18360">
              <a:solidFill>
                <a:srgbClr val="FF33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6" name="Rectangle 425"/>
          <p:cNvSpPr/>
          <p:nvPr/>
        </p:nvSpPr>
        <p:spPr>
          <a:xfrm>
            <a:off x="694440" y="1487880"/>
            <a:ext cx="4799160" cy="548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European Space Agency (ESA)/ArianeEspace launch sites in Kourou, French Guiana (France).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Kourou launch sites: Ariane, Soyuz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very close to the Equator: it’s a strong advantage for GTO/GEO flights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in a remote area far from any high density inhabited area and high traffic infrastructures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close to the coast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Strong Advantage over SpaceX, in terms of safety and GTO/GEO flights and energy required at lift-off.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could compete and reduce energy at lift-off for GTO-GEO flights by introducing a concept like “Sea Launch”.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9078BDA-1103-4E41-AF74-7679B31C0A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2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lang="en-US" sz="3320" b="0" strike="noStrike" spc="-1">
              <a:latin typeface="Arial"/>
            </a:endParaRPr>
          </a:p>
        </p:txBody>
      </p:sp>
      <p:pic>
        <p:nvPicPr>
          <p:cNvPr id="430" name="Image 429"/>
          <p:cNvPicPr/>
          <p:nvPr/>
        </p:nvPicPr>
        <p:blipFill>
          <a:blip r:embed="rId2"/>
          <a:stretch/>
        </p:blipFill>
        <p:spPr>
          <a:xfrm>
            <a:off x="1550160" y="1567800"/>
            <a:ext cx="9191160" cy="3213720"/>
          </a:xfrm>
          <a:prstGeom prst="rect">
            <a:avLst/>
          </a:prstGeom>
          <a:ln w="0">
            <a:noFill/>
          </a:ln>
        </p:spPr>
      </p:pic>
      <p:pic>
        <p:nvPicPr>
          <p:cNvPr id="431" name="Image 430"/>
          <p:cNvPicPr/>
          <p:nvPr/>
        </p:nvPicPr>
        <p:blipFill>
          <a:blip r:embed="rId3"/>
          <a:stretch/>
        </p:blipFill>
        <p:spPr>
          <a:xfrm>
            <a:off x="685800" y="3917160"/>
            <a:ext cx="1818000" cy="2252160"/>
          </a:xfrm>
          <a:prstGeom prst="rect">
            <a:avLst/>
          </a:prstGeom>
          <a:ln w="0">
            <a:noFill/>
          </a:ln>
        </p:spPr>
      </p:pic>
      <p:sp>
        <p:nvSpPr>
          <p:cNvPr id="432" name="Rectangle 431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dahsboard allows an interactive visualization and analysis of Falcon successful launches.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Here for all sites, we can identify the launch site with highest success rate.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 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2A9F8AB-68E2-49E9-A101-39F6BAD6D76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Falcon9 Launch site with highest launch success ratio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35" name="Image 434"/>
          <p:cNvPicPr/>
          <p:nvPr/>
        </p:nvPicPr>
        <p:blipFill>
          <a:blip r:embed="rId2"/>
          <a:stretch/>
        </p:blipFill>
        <p:spPr>
          <a:xfrm>
            <a:off x="4572000" y="3695040"/>
            <a:ext cx="6783480" cy="2247840"/>
          </a:xfrm>
          <a:prstGeom prst="rect">
            <a:avLst/>
          </a:prstGeom>
          <a:ln w="0">
            <a:noFill/>
          </a:ln>
        </p:spPr>
      </p:pic>
      <p:sp>
        <p:nvSpPr>
          <p:cNvPr id="436" name="Rectangle 435"/>
          <p:cNvSpPr/>
          <p:nvPr/>
        </p:nvSpPr>
        <p:spPr>
          <a:xfrm>
            <a:off x="685800" y="1407600"/>
            <a:ext cx="4113360" cy="270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KSC LC-39A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13 flights, 10 successful missions.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Heavy payload are “high risk”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does not seem to depend upon boosters versions with low mass payload &lt;5500kg.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B5 and FT are the most reused launchers. Data is not sufficient, but may indicates that they are as reliable as 1</a:t>
            </a:r>
            <a:r>
              <a:rPr lang="en-US" sz="1600" b="0" strike="noStrike" spc="-1" baseline="14000000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time launchers. 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37" name="Image 436"/>
          <p:cNvPicPr/>
          <p:nvPr/>
        </p:nvPicPr>
        <p:blipFill>
          <a:blip r:embed="rId3"/>
          <a:stretch/>
        </p:blipFill>
        <p:spPr>
          <a:xfrm>
            <a:off x="4572000" y="1389960"/>
            <a:ext cx="6784200" cy="203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F8A97AB-D2BB-4C8D-8C85-D78B84D5162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10405440" cy="274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outcome v. Payload mass (all sites)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41" name="Image 440"/>
          <p:cNvPicPr/>
          <p:nvPr/>
        </p:nvPicPr>
        <p:blipFill>
          <a:blip r:embed="rId2"/>
          <a:stretch/>
        </p:blipFill>
        <p:spPr>
          <a:xfrm>
            <a:off x="2057400" y="3657600"/>
            <a:ext cx="7396200" cy="2741760"/>
          </a:xfrm>
          <a:prstGeom prst="rect">
            <a:avLst/>
          </a:prstGeom>
          <a:ln w="0">
            <a:noFill/>
          </a:ln>
        </p:spPr>
      </p:pic>
      <p:sp>
        <p:nvSpPr>
          <p:cNvPr id="442" name="Rectangle 441"/>
          <p:cNvSpPr/>
          <p:nvPr/>
        </p:nvSpPr>
        <p:spPr>
          <a:xfrm>
            <a:off x="685800" y="1407600"/>
            <a:ext cx="10514160" cy="252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32000" lvl="1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V1.0 and v1.1 are early launchers with low reliability.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Landing legs, were pioneered on the Falcon 9 v1.1 version, but that version never landed intact.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They were phased out in 2015.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FT: “Full Thrust” is the next generation and has the highest success rate for payload mass under 6 tons. Including with “drone landing” (see details in next slide).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Many FT flights are done with reused launchers. And show good reliability.  </a:t>
            </a:r>
            <a:endParaRPr lang="en-U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Heavy payload are “high risk”.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7D6FCA3-043B-4ECA-B0AC-2B7E0CDC919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914400" y="1371960"/>
            <a:ext cx="795168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names of Falcon 9 boosters which have successfully landed on drone ship and had payload mass greater than 4000 but less than 6000 kg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Recent Full Thrust (FT) boosters exhibit the highest success rate on drone ship landing. Including with GTO flights.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It bodes well if SpaceX introduces a concept like “Sea Launch” for GTO launches at sea, close to the equator. 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4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595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mass between 4000 and 6000 kg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46" name="Image 445"/>
          <p:cNvPicPr/>
          <p:nvPr/>
        </p:nvPicPr>
        <p:blipFill>
          <a:blip r:embed="rId2"/>
          <a:stretch/>
        </p:blipFill>
        <p:spPr>
          <a:xfrm>
            <a:off x="914400" y="3323160"/>
            <a:ext cx="7951680" cy="270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060296" y="1081802"/>
            <a:ext cx="10865003" cy="1898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focuses on predicting Falcon 9 first stage landing success, impacting launch costs and competitive positioning. The dataset includes critical launch details, and our goal is to develop a robust predictive model.</a:t>
            </a: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2"/>
                </a:solidFill>
                <a:latin typeface="Abadi" panose="020B0604020104020204" pitchFamily="34" charset="0"/>
              </a:rPr>
              <a:t>Business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SpaceX's reusable launcher concept has revolutionized satellite launches, offering cost advantages. The success of Falcon 9 missions, defined by booster recovery, depends on various features.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438A029-72D3-45F9-8316-79A11995A23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4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50" name="Image 449"/>
          <p:cNvPicPr/>
          <p:nvPr/>
        </p:nvPicPr>
        <p:blipFill>
          <a:blip r:embed="rId2"/>
          <a:stretch/>
        </p:blipFill>
        <p:spPr>
          <a:xfrm>
            <a:off x="5504760" y="2286000"/>
            <a:ext cx="5923440" cy="3198600"/>
          </a:xfrm>
          <a:prstGeom prst="rect">
            <a:avLst/>
          </a:prstGeom>
          <a:ln w="0">
            <a:noFill/>
          </a:ln>
        </p:spPr>
      </p:pic>
      <p:sp>
        <p:nvSpPr>
          <p:cNvPr id="451" name="Rectangle 450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our case, KNN exhibits the best accuracy: ~94%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1B28FF1-BAEB-4DEC-BB9D-27D885A013D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5629320" cy="3802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k-nearest neighbors algorithm (k-NN) is the best “predictor”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 model perfectly predicts mission failure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1 false negative for successful booster landing (recovery)  </a:t>
            </a:r>
            <a:r>
              <a:rPr lang="en-US" sz="13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45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55" name="Image 454"/>
          <p:cNvPicPr/>
          <p:nvPr/>
        </p:nvPicPr>
        <p:blipFill>
          <a:blip r:embed="rId2"/>
          <a:stretch/>
        </p:blipFill>
        <p:spPr>
          <a:xfrm>
            <a:off x="7025760" y="1805760"/>
            <a:ext cx="4402080" cy="390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31A00E7F-A659-4A11-AE48-67B09C434F1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Commercial rocket launches is a very competitive market.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From 2000 to 2017,  Ariane 5 (ESA - Arianespace) dominated the market with: lower cost, high payload mass,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reliability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. 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Since 2017, SpaceX Falcon9/Falcon9 Heavt is increasingly dominating the market with better cost per kg thanks to the reusable booster concept.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Competition may heat up again with the advent of Ariane 6 and SpaceX Starship. 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71" name="Groupe 170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72" name="Image 171"/>
            <p:cNvPicPr/>
            <p:nvPr/>
          </p:nvPicPr>
          <p:blipFill>
            <a:blip r:embed="rId2"/>
            <a:srcRect l="6663" t="4355" r="8064"/>
            <a:stretch/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Image 172"/>
            <p:cNvPicPr/>
            <p:nvPr/>
          </p:nvPicPr>
          <p:blipFill>
            <a:blip r:embed="rId3"/>
            <a:stretch/>
          </p:blipFill>
          <p:spPr>
            <a:xfrm>
              <a:off x="1143000" y="3657600"/>
              <a:ext cx="3583080" cy="2193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A0F75CC-E12D-4AE5-8532-3FEC7B9378A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75" name="Title 6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24880" y="6054480"/>
            <a:ext cx="300600" cy="33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7" name="Image 176"/>
          <p:cNvPicPr/>
          <p:nvPr/>
        </p:nvPicPr>
        <p:blipFill>
          <a:blip r:embed="rId2"/>
          <a:stretch/>
        </p:blipFill>
        <p:spPr>
          <a:xfrm>
            <a:off x="5029200" y="4473000"/>
            <a:ext cx="6575400" cy="1235160"/>
          </a:xfrm>
          <a:prstGeom prst="rect">
            <a:avLst/>
          </a:prstGeom>
          <a:ln w="0">
            <a:noFill/>
          </a:ln>
        </p:spPr>
      </p:pic>
      <p:sp>
        <p:nvSpPr>
          <p:cNvPr id="178" name="Rectangle 177"/>
          <p:cNvSpPr/>
          <p:nvPr/>
        </p:nvSpPr>
        <p:spPr>
          <a:xfrm>
            <a:off x="457560" y="1600200"/>
            <a:ext cx="5250600" cy="319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 9/Falcon9 heavy  v. Ariane 6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/ Falcon 9 Heavy can easily compete with new Ariane 6 (2 or 4 boosters) in terms of:</a:t>
            </a:r>
            <a:endParaRPr lang="en-US" sz="1600" b="0" strike="noStrike" spc="-1">
              <a:latin typeface="Arial"/>
            </a:endParaRPr>
          </a:p>
          <a:p>
            <a:pPr marL="864000" lvl="3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Cost per kg</a:t>
            </a:r>
            <a:endParaRPr lang="en-US" sz="1600" b="0" strike="noStrike" spc="-1">
              <a:latin typeface="Arial"/>
            </a:endParaRPr>
          </a:p>
          <a:p>
            <a:pPr marL="864000" lvl="3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 mass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Starship will further crush the competition in both domains.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and Starship costs are way lower due to reuse of boosters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Ariane-6 will be a classic launcher for reliability purposes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reliability can’t compete with Ariane-5G record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recovery success rate is still an issue.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grpSp>
        <p:nvGrpSpPr>
          <p:cNvPr id="179" name="Groupe 178"/>
          <p:cNvGrpSpPr/>
          <p:nvPr/>
        </p:nvGrpSpPr>
        <p:grpSpPr>
          <a:xfrm>
            <a:off x="6036480" y="1601640"/>
            <a:ext cx="5158080" cy="2532600"/>
            <a:chOff x="6036480" y="1601640"/>
            <a:chExt cx="5158080" cy="2532600"/>
          </a:xfrm>
        </p:grpSpPr>
        <p:grpSp>
          <p:nvGrpSpPr>
            <p:cNvPr id="180" name="Groupe 179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81" name="Image 180"/>
              <p:cNvPicPr/>
              <p:nvPr/>
            </p:nvPicPr>
            <p:blipFill>
              <a:blip r:embed="rId3"/>
              <a:stretch/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Image 181"/>
              <p:cNvPicPr/>
              <p:nvPr/>
            </p:nvPicPr>
            <p:blipFill>
              <a:blip r:embed="rId4"/>
              <a:stretch/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Rectangle 182"/>
            <p:cNvSpPr/>
            <p:nvPr/>
          </p:nvSpPr>
          <p:spPr>
            <a:xfrm>
              <a:off x="6400800" y="3881160"/>
              <a:ext cx="4570200" cy="25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3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Ariane 64 (4 boosters)                                          SpaceX Starship</a:t>
              </a:r>
              <a:endParaRPr lang="en-US" sz="13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EE14908C-C75A-4FC4-9403-9B4A36C9770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85" name="Title 2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- Business understanding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91560" y="1371600"/>
            <a:ext cx="6622200" cy="41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CEO Elon Musk has criticized European efforts in the emergent new space race. In March 2021, he wrote on Twitter: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b="0" i="1" strike="noStrike" spc="-1">
                <a:solidFill>
                  <a:srgbClr val="990000"/>
                </a:solidFill>
                <a:latin typeface="Calibri"/>
                <a:ea typeface="DejaVu Sans"/>
              </a:rPr>
              <a:t>“They are aiming too low. Only rockets that are fully &amp; rapidly reusable will be competitive. Everything else will seem like a cloth biplane in the age of jets.”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5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Reliability v. Risky concept: “reusability” and Significant cost reduction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financial viability heavily depends on the successful landing of the booster (booster recovery) defined as “mission success”.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Using SpaceX Falcon9 database, we develop AI tools: 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visualizing, analyzing features conditioning mission success  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predicting Falcon 9 success and SpaceX financial viability using supervised classification algorithms.</a:t>
            </a:r>
            <a:r>
              <a:rPr lang="en-US" sz="1800" b="0" strike="noStrike" spc="-1">
                <a:solidFill>
                  <a:srgbClr val="000000"/>
                </a:solidFill>
                <a:latin typeface="Calibri;Calibri"/>
                <a:ea typeface="Calibri;Calibri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Image 186"/>
          <p:cNvPicPr/>
          <p:nvPr/>
        </p:nvPicPr>
        <p:blipFill>
          <a:blip r:embed="rId2"/>
          <a:srcRect b="20836"/>
          <a:stretch/>
        </p:blipFill>
        <p:spPr>
          <a:xfrm>
            <a:off x="7232760" y="1317240"/>
            <a:ext cx="4195440" cy="4789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784C92D-32B8-4049-9616-74201C95611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" y="1600200"/>
            <a:ext cx="10509480" cy="381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Methodology steps: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1. 	Data collection from open Data base and Wikipedia (Falcon9, Ariane-5).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2.	Data wrangling.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3.	Exploratory data analysis using SQL query and visualization of correlation between parameters.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4.	Visual analytics: launch sites with Folium, success rates with Plotly Dash.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5.	Classification Models development and validations. Selection of best predictive model.</a:t>
            </a:r>
            <a:r>
              <a:rPr lang="en-US" sz="2150" b="1" strike="noStrike" spc="-1">
                <a:solidFill>
                  <a:srgbClr val="C9211E"/>
                </a:solidFill>
                <a:latin typeface="Calibri"/>
                <a:ea typeface="Segoe UI"/>
              </a:rPr>
              <a:t>  </a:t>
            </a:r>
            <a:endParaRPr lang="en-US" sz="215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US" sz="215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purl.org/dc/dcmitype/"/>
    <ds:schemaRef ds:uri="155be751-a274-42e8-93fb-f39d3b9bccc8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f80a141d-92ca-4d3d-9308-f7e7b1d44ce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3544</Words>
  <Application>Microsoft Office PowerPoint</Application>
  <PresentationFormat>Grand écran</PresentationFormat>
  <Paragraphs>479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Calibri;Calibri</vt:lpstr>
      <vt:lpstr>IBM Plex Mono SemiBold</vt:lpstr>
      <vt:lpstr>Söhne</vt:lpstr>
      <vt:lpstr>Symbol</vt:lpstr>
      <vt:lpstr>Times New Roman</vt:lpstr>
      <vt:lpstr>Wingdings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SANOGO SOULEYMANE</cp:lastModifiedBy>
  <cp:revision>216</cp:revision>
  <cp:lastPrinted>2024-01-27T07:24:46Z</cp:lastPrinted>
  <dcterms:created xsi:type="dcterms:W3CDTF">2021-04-29T18:58:34Z</dcterms:created>
  <dcterms:modified xsi:type="dcterms:W3CDTF">2024-01-27T07:59:56Z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